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Intro" panose="02000000000000000000" charset="0"/>
      <p:regular r:id="rId13"/>
    </p:embeddedFont>
    <p:embeddedFont>
      <p:font typeface="Roboto Mono" panose="00000009000000000000" pitchFamily="49" charset="0"/>
      <p:regular r:id="rId14"/>
    </p:embeddedFont>
    <p:embeddedFont>
      <p:font typeface="Roboto Mono Bold" panose="00000009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6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0760695" y="3188744"/>
            <a:ext cx="7037470" cy="6488547"/>
          </a:xfrm>
          <a:custGeom>
            <a:avLst/>
            <a:gdLst/>
            <a:ahLst/>
            <a:cxnLst/>
            <a:rect l="l" t="t" r="r" b="b"/>
            <a:pathLst>
              <a:path w="7037470" h="6488547">
                <a:moveTo>
                  <a:pt x="0" y="0"/>
                </a:moveTo>
                <a:lnTo>
                  <a:pt x="7037470" y="0"/>
                </a:lnTo>
                <a:lnTo>
                  <a:pt x="7037470" y="6488548"/>
                </a:lnTo>
                <a:lnTo>
                  <a:pt x="0" y="648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522526" y="1154387"/>
            <a:ext cx="11687525" cy="516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65"/>
              </a:lnSpc>
            </a:pPr>
            <a:r>
              <a:rPr lang="en-US" sz="15462" spc="-1206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SECURE FILE SHARING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22526" y="6433018"/>
            <a:ext cx="8132808" cy="3204431"/>
            <a:chOff x="0" y="0"/>
            <a:chExt cx="2141974" cy="843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1974" cy="843965"/>
            </a:xfrm>
            <a:custGeom>
              <a:avLst/>
              <a:gdLst/>
              <a:ahLst/>
              <a:cxnLst/>
              <a:rect l="l" t="t" r="r" b="b"/>
              <a:pathLst>
                <a:path w="2141974" h="843965">
                  <a:moveTo>
                    <a:pt x="95194" y="0"/>
                  </a:moveTo>
                  <a:lnTo>
                    <a:pt x="2046780" y="0"/>
                  </a:lnTo>
                  <a:cubicBezTo>
                    <a:pt x="2099354" y="0"/>
                    <a:pt x="2141974" y="42620"/>
                    <a:pt x="2141974" y="95194"/>
                  </a:cubicBezTo>
                  <a:lnTo>
                    <a:pt x="2141974" y="748772"/>
                  </a:lnTo>
                  <a:cubicBezTo>
                    <a:pt x="2141974" y="801346"/>
                    <a:pt x="2099354" y="843965"/>
                    <a:pt x="2046780" y="843965"/>
                  </a:cubicBezTo>
                  <a:lnTo>
                    <a:pt x="95194" y="843965"/>
                  </a:lnTo>
                  <a:cubicBezTo>
                    <a:pt x="42620" y="843965"/>
                    <a:pt x="0" y="801346"/>
                    <a:pt x="0" y="748772"/>
                  </a:cubicBezTo>
                  <a:lnTo>
                    <a:pt x="0" y="95194"/>
                  </a:lnTo>
                  <a:cubicBezTo>
                    <a:pt x="0" y="42620"/>
                    <a:pt x="42620" y="0"/>
                    <a:pt x="951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696E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141974" cy="910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6979706"/>
            <a:ext cx="9110139" cy="203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2"/>
              </a:lnSpc>
            </a:pPr>
            <a:r>
              <a:rPr lang="en-US" sz="3887" spc="116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Mujtaba Haider  21L-5613</a:t>
            </a:r>
          </a:p>
          <a:p>
            <a:pPr algn="ctr">
              <a:lnSpc>
                <a:spcPts val="5442"/>
              </a:lnSpc>
            </a:pPr>
            <a:r>
              <a:rPr lang="en-US" sz="3887" spc="116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Kamran Ishtiaq  21L-6253</a:t>
            </a:r>
          </a:p>
          <a:p>
            <a:pPr marL="0" lvl="0" indent="0" algn="ctr">
              <a:lnSpc>
                <a:spcPts val="5442"/>
              </a:lnSpc>
              <a:spcBef>
                <a:spcPct val="0"/>
              </a:spcBef>
            </a:pPr>
            <a:r>
              <a:rPr lang="en-US" sz="3887" spc="116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Khurram Imran   21L-6256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815779" y="2528442"/>
            <a:ext cx="15453046" cy="752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2"/>
              </a:lnSpc>
            </a:pPr>
            <a:r>
              <a:rPr lang="en-US" sz="3458" b="1" u="sng" spc="103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Backend done by Kamran</a:t>
            </a:r>
          </a:p>
          <a:p>
            <a:pPr algn="l">
              <a:lnSpc>
                <a:spcPts val="4562"/>
              </a:lnSpc>
            </a:pPr>
            <a:r>
              <a:rPr lang="en-US" sz="3258" spc="9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Which includes login/register functionality, password hashing, session management, database management</a:t>
            </a:r>
          </a:p>
          <a:p>
            <a:pPr algn="l">
              <a:lnSpc>
                <a:spcPts val="4562"/>
              </a:lnSpc>
            </a:pPr>
            <a:endParaRPr lang="en-US" sz="3258" spc="97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842"/>
              </a:lnSpc>
            </a:pPr>
            <a:r>
              <a:rPr lang="en-US" sz="3458" b="1" u="sng" spc="103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AES Encryption done by Mujtaba</a:t>
            </a:r>
          </a:p>
          <a:p>
            <a:pPr algn="l">
              <a:lnSpc>
                <a:spcPts val="4562"/>
              </a:lnSpc>
            </a:pPr>
            <a:r>
              <a:rPr lang="en-US" sz="3258" spc="9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Which includes encryption of the file by generating key and IV(Initialization vector) and encrypting and decrypting files of all types</a:t>
            </a:r>
          </a:p>
          <a:p>
            <a:pPr algn="l">
              <a:lnSpc>
                <a:spcPts val="4562"/>
              </a:lnSpc>
            </a:pPr>
            <a:endParaRPr lang="en-US" sz="3258" spc="97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842"/>
              </a:lnSpc>
            </a:pPr>
            <a:r>
              <a:rPr lang="en-US" sz="3458" b="1" u="sng" spc="103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Frontend done by Khurram</a:t>
            </a:r>
          </a:p>
          <a:p>
            <a:pPr algn="l">
              <a:lnSpc>
                <a:spcPts val="4562"/>
              </a:lnSpc>
            </a:pPr>
            <a:r>
              <a:rPr lang="en-US" sz="3258" spc="9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Which includes 4 pages for frontend, upload functionality, download functionality, user privacy.</a:t>
            </a:r>
          </a:p>
          <a:p>
            <a:pPr algn="l">
              <a:lnSpc>
                <a:spcPts val="4562"/>
              </a:lnSpc>
              <a:spcBef>
                <a:spcPct val="0"/>
              </a:spcBef>
            </a:pPr>
            <a:endParaRPr lang="en-US" sz="3258" spc="97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98227" y="942975"/>
            <a:ext cx="9278235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DIVISION OF WORK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2626120" y="3179550"/>
            <a:ext cx="12600675" cy="427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18"/>
              </a:lnSpc>
            </a:pPr>
            <a:r>
              <a:rPr lang="en-US" sz="12795" spc="-998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THANK YOU FOR ATTENTION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9144000" y="5143500"/>
            <a:ext cx="47625" cy="3769357"/>
            <a:chOff x="0" y="0"/>
            <a:chExt cx="12543" cy="992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992752"/>
            </a:xfrm>
            <a:custGeom>
              <a:avLst/>
              <a:gdLst/>
              <a:ahLst/>
              <a:cxnLst/>
              <a:rect l="l" t="t" r="r" b="b"/>
              <a:pathLst>
                <a:path w="12543" h="992752">
                  <a:moveTo>
                    <a:pt x="0" y="0"/>
                  </a:moveTo>
                  <a:lnTo>
                    <a:pt x="12543" y="0"/>
                  </a:lnTo>
                  <a:lnTo>
                    <a:pt x="12543" y="992752"/>
                  </a:lnTo>
                  <a:lnTo>
                    <a:pt x="0" y="992752"/>
                  </a:lnTo>
                  <a:close/>
                </a:path>
              </a:pathLst>
            </a:custGeom>
            <a:solidFill>
              <a:srgbClr val="FD696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103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65995" y="2675222"/>
            <a:ext cx="7777599" cy="6237634"/>
          </a:xfrm>
          <a:custGeom>
            <a:avLst/>
            <a:gdLst/>
            <a:ahLst/>
            <a:cxnLst/>
            <a:rect l="l" t="t" r="r" b="b"/>
            <a:pathLst>
              <a:path w="7777599" h="6237634">
                <a:moveTo>
                  <a:pt x="0" y="0"/>
                </a:moveTo>
                <a:lnTo>
                  <a:pt x="7777599" y="0"/>
                </a:lnTo>
                <a:lnTo>
                  <a:pt x="7777599" y="6237635"/>
                </a:lnTo>
                <a:lnTo>
                  <a:pt x="0" y="623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9512473" y="3180629"/>
            <a:ext cx="7294803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INTRODUCTION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12473" y="5036191"/>
            <a:ext cx="8210545" cy="426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2"/>
              </a:lnSpc>
            </a:pPr>
            <a:r>
              <a:rPr lang="en-US" sz="2680" spc="8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This project focuses on developing a secure file-sharing system that ensures data confidentiality using AES encryption. Files are encrypted on the client-side before upload, safeguarding sensitive information from unauthorized access during transmission and storage.</a:t>
            </a:r>
          </a:p>
          <a:p>
            <a:pPr marL="0" lvl="0" indent="0" algn="l">
              <a:lnSpc>
                <a:spcPts val="3752"/>
              </a:lnSpc>
              <a:spcBef>
                <a:spcPct val="0"/>
              </a:spcBef>
            </a:pPr>
            <a:endParaRPr lang="en-US" sz="2680" spc="8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1283757" y="3666899"/>
            <a:ext cx="47625" cy="5591401"/>
            <a:chOff x="0" y="0"/>
            <a:chExt cx="12543" cy="14726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1472632"/>
            </a:xfrm>
            <a:custGeom>
              <a:avLst/>
              <a:gdLst/>
              <a:ahLst/>
              <a:cxnLst/>
              <a:rect l="l" t="t" r="r" b="b"/>
              <a:pathLst>
                <a:path w="12543" h="1472632">
                  <a:moveTo>
                    <a:pt x="0" y="0"/>
                  </a:moveTo>
                  <a:lnTo>
                    <a:pt x="12543" y="0"/>
                  </a:lnTo>
                  <a:lnTo>
                    <a:pt x="12543" y="1472632"/>
                  </a:lnTo>
                  <a:lnTo>
                    <a:pt x="0" y="1472632"/>
                  </a:lnTo>
                  <a:close/>
                </a:path>
              </a:pathLst>
            </a:custGeom>
            <a:solidFill>
              <a:srgbClr val="FD696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1510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516369" y="2997074"/>
            <a:ext cx="6099574" cy="5727500"/>
          </a:xfrm>
          <a:custGeom>
            <a:avLst/>
            <a:gdLst/>
            <a:ahLst/>
            <a:cxnLst/>
            <a:rect l="l" t="t" r="r" b="b"/>
            <a:pathLst>
              <a:path w="6099574" h="5727500">
                <a:moveTo>
                  <a:pt x="0" y="0"/>
                </a:moveTo>
                <a:lnTo>
                  <a:pt x="6099575" y="0"/>
                </a:lnTo>
                <a:lnTo>
                  <a:pt x="609957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1283757" y="1975132"/>
            <a:ext cx="9641963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CORE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7620" y="3609749"/>
            <a:ext cx="9741256" cy="757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4"/>
              </a:lnSpc>
            </a:pPr>
            <a:r>
              <a:rPr lang="en-US" sz="3103" spc="9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 Client-side encryption ensures data privacy.</a:t>
            </a:r>
          </a:p>
          <a:p>
            <a:pPr algn="l">
              <a:lnSpc>
                <a:spcPts val="4344"/>
              </a:lnSpc>
            </a:pPr>
            <a:endParaRPr lang="en-US" sz="3103" spc="93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344"/>
              </a:lnSpc>
            </a:pPr>
            <a:r>
              <a:rPr lang="en-US" sz="3103" spc="9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 Secure file uploads and downloads.</a:t>
            </a:r>
          </a:p>
          <a:p>
            <a:pPr algn="l">
              <a:lnSpc>
                <a:spcPts val="4344"/>
              </a:lnSpc>
            </a:pPr>
            <a:endParaRPr lang="en-US" sz="3103" spc="93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344"/>
              </a:lnSpc>
            </a:pPr>
            <a:r>
              <a:rPr lang="en-US" sz="3103" spc="9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 End-to-end encryption using the AES algorithm.</a:t>
            </a:r>
          </a:p>
          <a:p>
            <a:pPr algn="l">
              <a:lnSpc>
                <a:spcPts val="4344"/>
              </a:lnSpc>
            </a:pPr>
            <a:endParaRPr lang="en-US" sz="3103" spc="93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344"/>
              </a:lnSpc>
            </a:pPr>
            <a:r>
              <a:rPr lang="en-US" sz="3103" spc="93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 Multi-platform support for diverse file types. </a:t>
            </a:r>
          </a:p>
          <a:p>
            <a:pPr algn="l">
              <a:lnSpc>
                <a:spcPts val="4344"/>
              </a:lnSpc>
            </a:pPr>
            <a:endParaRPr lang="en-US" sz="3103" spc="93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344"/>
              </a:lnSpc>
            </a:pPr>
            <a:endParaRPr lang="en-US" sz="3103" spc="93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344"/>
              </a:lnSpc>
            </a:pPr>
            <a:endParaRPr lang="en-US" sz="3103" spc="93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>
              <a:lnSpc>
                <a:spcPts val="4344"/>
              </a:lnSpc>
              <a:spcBef>
                <a:spcPct val="0"/>
              </a:spcBef>
            </a:pPr>
            <a:endParaRPr lang="en-US" sz="3103" spc="93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3429843" y="2777125"/>
            <a:ext cx="11009989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PROBLEM STATEMENT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5677" y="4534068"/>
            <a:ext cx="37192" cy="1834448"/>
            <a:chOff x="0" y="0"/>
            <a:chExt cx="9795" cy="4831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95" cy="483147"/>
            </a:xfrm>
            <a:custGeom>
              <a:avLst/>
              <a:gdLst/>
              <a:ahLst/>
              <a:cxnLst/>
              <a:rect l="l" t="t" r="r" b="b"/>
              <a:pathLst>
                <a:path w="9795" h="483147">
                  <a:moveTo>
                    <a:pt x="0" y="0"/>
                  </a:moveTo>
                  <a:lnTo>
                    <a:pt x="9795" y="0"/>
                  </a:lnTo>
                  <a:lnTo>
                    <a:pt x="9795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795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79322" y="4713518"/>
            <a:ext cx="15420286" cy="181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 breaches during file sharing have become increasingly common, highlighting vulnerabilities in current platforms. There is a critical need for systems that ensure data security without compromising usability.</a:t>
            </a:r>
          </a:p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endParaRPr lang="en-US" sz="2580" spc="77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9674741" y="3555116"/>
            <a:ext cx="47625" cy="5153077"/>
            <a:chOff x="0" y="0"/>
            <a:chExt cx="12543" cy="13571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1357189"/>
            </a:xfrm>
            <a:custGeom>
              <a:avLst/>
              <a:gdLst/>
              <a:ahLst/>
              <a:cxnLst/>
              <a:rect l="l" t="t" r="r" b="b"/>
              <a:pathLst>
                <a:path w="12543" h="1357189">
                  <a:moveTo>
                    <a:pt x="0" y="0"/>
                  </a:moveTo>
                  <a:lnTo>
                    <a:pt x="12543" y="0"/>
                  </a:lnTo>
                  <a:lnTo>
                    <a:pt x="12543" y="1357189"/>
                  </a:lnTo>
                  <a:lnTo>
                    <a:pt x="0" y="1357189"/>
                  </a:lnTo>
                  <a:close/>
                </a:path>
              </a:pathLst>
            </a:custGeom>
            <a:solidFill>
              <a:srgbClr val="FD696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1395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889887">
            <a:off x="1081774" y="2783445"/>
            <a:ext cx="6753348" cy="7843610"/>
          </a:xfrm>
          <a:custGeom>
            <a:avLst/>
            <a:gdLst/>
            <a:ahLst/>
            <a:cxnLst/>
            <a:rect l="l" t="t" r="r" b="b"/>
            <a:pathLst>
              <a:path w="6753348" h="7843610">
                <a:moveTo>
                  <a:pt x="0" y="0"/>
                </a:moveTo>
                <a:lnTo>
                  <a:pt x="6753349" y="0"/>
                </a:lnTo>
                <a:lnTo>
                  <a:pt x="6753349" y="7843610"/>
                </a:lnTo>
                <a:lnTo>
                  <a:pt x="0" y="78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9651676" y="1964033"/>
            <a:ext cx="7294803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78778" y="3920324"/>
            <a:ext cx="8002539" cy="436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757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•Implementation of AES-based client-side encryption.</a:t>
            </a:r>
          </a:p>
          <a:p>
            <a:pPr algn="l">
              <a:lnSpc>
                <a:spcPts val="3860"/>
              </a:lnSpc>
            </a:pPr>
            <a:endParaRPr lang="en-US" sz="2757" spc="82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860"/>
              </a:lnSpc>
            </a:pPr>
            <a:r>
              <a:rPr lang="en-US" sz="2757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•Files encrypted before upload and decrypted after download.</a:t>
            </a:r>
          </a:p>
          <a:p>
            <a:pPr algn="l">
              <a:lnSpc>
                <a:spcPts val="3860"/>
              </a:lnSpc>
            </a:pPr>
            <a:endParaRPr lang="en-US" sz="2757" spc="82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860"/>
              </a:lnSpc>
            </a:pPr>
            <a:r>
              <a:rPr lang="en-US" sz="2757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•Server stores only encrypted files, ensuring zero-knowledge security. </a:t>
            </a:r>
          </a:p>
          <a:p>
            <a:pPr marL="0" lvl="0" indent="0" algn="l">
              <a:lnSpc>
                <a:spcPts val="3860"/>
              </a:lnSpc>
              <a:spcBef>
                <a:spcPct val="0"/>
              </a:spcBef>
            </a:pPr>
            <a:endParaRPr lang="en-US" sz="2757" spc="82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2923028" y="2736778"/>
            <a:ext cx="5364972" cy="6252881"/>
          </a:xfrm>
          <a:custGeom>
            <a:avLst/>
            <a:gdLst/>
            <a:ahLst/>
            <a:cxnLst/>
            <a:rect l="l" t="t" r="r" b="b"/>
            <a:pathLst>
              <a:path w="5364972" h="6252881">
                <a:moveTo>
                  <a:pt x="0" y="0"/>
                </a:moveTo>
                <a:lnTo>
                  <a:pt x="5364972" y="0"/>
                </a:lnTo>
                <a:lnTo>
                  <a:pt x="5364972" y="6252881"/>
                </a:lnTo>
                <a:lnTo>
                  <a:pt x="0" y="6252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922032" y="1991305"/>
            <a:ext cx="8394722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CHALLENGES FACED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74407" y="3266354"/>
            <a:ext cx="47625" cy="5991946"/>
            <a:chOff x="0" y="0"/>
            <a:chExt cx="12543" cy="15781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1578126"/>
            </a:xfrm>
            <a:custGeom>
              <a:avLst/>
              <a:gdLst/>
              <a:ahLst/>
              <a:cxnLst/>
              <a:rect l="l" t="t" r="r" b="b"/>
              <a:pathLst>
                <a:path w="12543" h="1578126">
                  <a:moveTo>
                    <a:pt x="0" y="0"/>
                  </a:moveTo>
                  <a:lnTo>
                    <a:pt x="12543" y="0"/>
                  </a:lnTo>
                  <a:lnTo>
                    <a:pt x="12543" y="1578126"/>
                  </a:lnTo>
                  <a:lnTo>
                    <a:pt x="0" y="1578126"/>
                  </a:lnTo>
                  <a:close/>
                </a:path>
              </a:pathLst>
            </a:custGeom>
            <a:solidFill>
              <a:srgbClr val="FD696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1616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22032" y="3741559"/>
            <a:ext cx="11246244" cy="5506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Seamless client-side encryption without compromising user experience.</a:t>
            </a:r>
          </a:p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secure data storage and retrieval on the server.</a:t>
            </a:r>
          </a:p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 and security during encryption and decryption.</a:t>
            </a:r>
          </a:p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Addressing compatibility across different devices and browsers.</a:t>
            </a:r>
          </a:p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Efficient handling of large files during encryption and decryption.</a:t>
            </a:r>
          </a:p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Maintaining performance and responsiveness under heavy load.</a:t>
            </a:r>
          </a:p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endParaRPr lang="en-US" sz="2580" spc="77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930066" y="2475450"/>
            <a:ext cx="8027234" cy="7352946"/>
          </a:xfrm>
          <a:custGeom>
            <a:avLst/>
            <a:gdLst/>
            <a:ahLst/>
            <a:cxnLst/>
            <a:rect l="l" t="t" r="r" b="b"/>
            <a:pathLst>
              <a:path w="8027234" h="7352946">
                <a:moveTo>
                  <a:pt x="0" y="0"/>
                </a:moveTo>
                <a:lnTo>
                  <a:pt x="8027234" y="0"/>
                </a:lnTo>
                <a:lnTo>
                  <a:pt x="8027234" y="7352946"/>
                </a:lnTo>
                <a:lnTo>
                  <a:pt x="0" y="735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9373847" y="2244413"/>
            <a:ext cx="7294803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SCOPE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3699885"/>
            <a:ext cx="47689" cy="4904075"/>
            <a:chOff x="0" y="0"/>
            <a:chExt cx="12560" cy="129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60" cy="1291608"/>
            </a:xfrm>
            <a:custGeom>
              <a:avLst/>
              <a:gdLst/>
              <a:ahLst/>
              <a:cxnLst/>
              <a:rect l="l" t="t" r="r" b="b"/>
              <a:pathLst>
                <a:path w="12560" h="1291608">
                  <a:moveTo>
                    <a:pt x="0" y="0"/>
                  </a:moveTo>
                  <a:lnTo>
                    <a:pt x="12560" y="0"/>
                  </a:lnTo>
                  <a:lnTo>
                    <a:pt x="12560" y="1291608"/>
                  </a:lnTo>
                  <a:lnTo>
                    <a:pt x="0" y="1291608"/>
                  </a:lnTo>
                  <a:close/>
                </a:path>
              </a:pathLst>
            </a:custGeom>
            <a:solidFill>
              <a:srgbClr val="FD696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60" cy="132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67845" y="3400011"/>
            <a:ext cx="8788634" cy="516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endParaRPr dirty="0"/>
          </a:p>
          <a:p>
            <a:pPr marL="525737" lvl="1" indent="-262869" algn="l">
              <a:lnSpc>
                <a:spcPts val="3409"/>
              </a:lnSpc>
              <a:buFont typeface="Arial"/>
              <a:buChar char="•"/>
            </a:pPr>
            <a:r>
              <a:rPr lang="en-US" sz="2435" spc="7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Implementation of client-side encryption using AES for data security.</a:t>
            </a:r>
          </a:p>
          <a:p>
            <a:pPr marL="525737" lvl="1" indent="-262869" algn="l">
              <a:lnSpc>
                <a:spcPts val="3409"/>
              </a:lnSpc>
              <a:buFont typeface="Arial"/>
              <a:buChar char="•"/>
            </a:pPr>
            <a:r>
              <a:rPr lang="en-US" sz="2435" spc="7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Integration of a robust backend with Flask and SQLite for file management.</a:t>
            </a:r>
          </a:p>
          <a:p>
            <a:pPr marL="525737" lvl="1" indent="-262869" algn="l">
              <a:lnSpc>
                <a:spcPts val="3409"/>
              </a:lnSpc>
              <a:buFont typeface="Arial"/>
              <a:buChar char="•"/>
            </a:pPr>
            <a:r>
              <a:rPr lang="en-US" sz="2435" spc="7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Ensuring cross-platform compatibility for a seamless user experience.</a:t>
            </a:r>
          </a:p>
          <a:p>
            <a:pPr marL="525737" lvl="1" indent="-262869" algn="l">
              <a:lnSpc>
                <a:spcPts val="3409"/>
              </a:lnSpc>
              <a:buFont typeface="Arial"/>
              <a:buChar char="•"/>
            </a:pPr>
            <a:r>
              <a:rPr lang="en-US" sz="2435" spc="7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Provides secure file sharing for individuals and organizations.</a:t>
            </a:r>
          </a:p>
          <a:p>
            <a:pPr marL="525737" lvl="1" indent="-262869" algn="l">
              <a:lnSpc>
                <a:spcPts val="3409"/>
              </a:lnSpc>
              <a:buFont typeface="Arial"/>
              <a:buChar char="•"/>
            </a:pPr>
            <a:r>
              <a:rPr lang="en-US" sz="2435" spc="73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Potential for adding advanced features like two-factor authentication and audit trails.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9674741" y="3555116"/>
            <a:ext cx="47625" cy="5153077"/>
            <a:chOff x="0" y="0"/>
            <a:chExt cx="12543" cy="13571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1357189"/>
            </a:xfrm>
            <a:custGeom>
              <a:avLst/>
              <a:gdLst/>
              <a:ahLst/>
              <a:cxnLst/>
              <a:rect l="l" t="t" r="r" b="b"/>
              <a:pathLst>
                <a:path w="12543" h="1357189">
                  <a:moveTo>
                    <a:pt x="0" y="0"/>
                  </a:moveTo>
                  <a:lnTo>
                    <a:pt x="12543" y="0"/>
                  </a:lnTo>
                  <a:lnTo>
                    <a:pt x="12543" y="1357189"/>
                  </a:lnTo>
                  <a:lnTo>
                    <a:pt x="0" y="1357189"/>
                  </a:lnTo>
                  <a:close/>
                </a:path>
              </a:pathLst>
            </a:custGeom>
            <a:solidFill>
              <a:srgbClr val="FD696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1395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889887">
            <a:off x="1081774" y="2783445"/>
            <a:ext cx="6753348" cy="7843610"/>
          </a:xfrm>
          <a:custGeom>
            <a:avLst/>
            <a:gdLst/>
            <a:ahLst/>
            <a:cxnLst/>
            <a:rect l="l" t="t" r="r" b="b"/>
            <a:pathLst>
              <a:path w="6753348" h="7843610">
                <a:moveTo>
                  <a:pt x="0" y="0"/>
                </a:moveTo>
                <a:lnTo>
                  <a:pt x="6753349" y="0"/>
                </a:lnTo>
                <a:lnTo>
                  <a:pt x="6753349" y="7843610"/>
                </a:lnTo>
                <a:lnTo>
                  <a:pt x="0" y="78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9651676" y="1964033"/>
            <a:ext cx="7294803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GOALS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3939" y="3677079"/>
            <a:ext cx="8002539" cy="485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endParaRPr/>
          </a:p>
          <a:p>
            <a:pPr algn="l">
              <a:lnSpc>
                <a:spcPts val="3860"/>
              </a:lnSpc>
            </a:pPr>
            <a:r>
              <a:rPr lang="en-US" sz="2757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 Ensure secure, private file sharing.</a:t>
            </a:r>
          </a:p>
          <a:p>
            <a:pPr algn="l">
              <a:lnSpc>
                <a:spcPts val="3860"/>
              </a:lnSpc>
            </a:pPr>
            <a:endParaRPr lang="en-US" sz="2757" spc="82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860"/>
              </a:lnSpc>
            </a:pPr>
            <a:r>
              <a:rPr lang="en-US" sz="2757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 Simplify user experience while maintaining robust encryption.</a:t>
            </a:r>
          </a:p>
          <a:p>
            <a:pPr algn="l">
              <a:lnSpc>
                <a:spcPts val="3860"/>
              </a:lnSpc>
            </a:pPr>
            <a:endParaRPr lang="en-US" sz="2757" spc="82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860"/>
              </a:lnSpc>
            </a:pPr>
            <a:r>
              <a:rPr lang="en-US" sz="2757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 Build a scalable and efficient system adaptable to future needs. </a:t>
            </a:r>
          </a:p>
          <a:p>
            <a:pPr marL="0" lvl="0" indent="0" algn="l">
              <a:lnSpc>
                <a:spcPts val="3860"/>
              </a:lnSpc>
              <a:spcBef>
                <a:spcPct val="0"/>
              </a:spcBef>
            </a:pPr>
            <a:endParaRPr lang="en-US" sz="2757" spc="82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0" y="2330138"/>
            <a:ext cx="8027234" cy="7352946"/>
          </a:xfrm>
          <a:custGeom>
            <a:avLst/>
            <a:gdLst/>
            <a:ahLst/>
            <a:cxnLst/>
            <a:rect l="l" t="t" r="r" b="b"/>
            <a:pathLst>
              <a:path w="8027234" h="7352946">
                <a:moveTo>
                  <a:pt x="0" y="0"/>
                </a:moveTo>
                <a:lnTo>
                  <a:pt x="8027234" y="0"/>
                </a:lnTo>
                <a:lnTo>
                  <a:pt x="8027234" y="7352946"/>
                </a:lnTo>
                <a:lnTo>
                  <a:pt x="0" y="735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9382189" y="1776304"/>
            <a:ext cx="7294803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METHODOLOGY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405688" y="2954055"/>
            <a:ext cx="47625" cy="7020570"/>
            <a:chOff x="0" y="0"/>
            <a:chExt cx="12543" cy="18490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1849039"/>
            </a:xfrm>
            <a:custGeom>
              <a:avLst/>
              <a:gdLst/>
              <a:ahLst/>
              <a:cxnLst/>
              <a:rect l="l" t="t" r="r" b="b"/>
              <a:pathLst>
                <a:path w="12543" h="1849039">
                  <a:moveTo>
                    <a:pt x="0" y="0"/>
                  </a:moveTo>
                  <a:lnTo>
                    <a:pt x="12543" y="0"/>
                  </a:lnTo>
                  <a:lnTo>
                    <a:pt x="12543" y="1849039"/>
                  </a:lnTo>
                  <a:lnTo>
                    <a:pt x="0" y="1849039"/>
                  </a:lnTo>
                  <a:close/>
                </a:path>
              </a:pathLst>
            </a:custGeom>
            <a:solidFill>
              <a:srgbClr val="FD696E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188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834313" y="3209204"/>
            <a:ext cx="9711314" cy="653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035" b="1" u="sng" spc="9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System Design</a:t>
            </a:r>
          </a:p>
          <a:p>
            <a:pPr algn="l">
              <a:lnSpc>
                <a:spcPts val="3829"/>
              </a:lnSpc>
            </a:pPr>
            <a:r>
              <a:rPr lang="en-US" sz="2735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•Encryption and decryption logic with AES.</a:t>
            </a:r>
          </a:p>
          <a:p>
            <a:pPr algn="l">
              <a:lnSpc>
                <a:spcPts val="3829"/>
              </a:lnSpc>
            </a:pPr>
            <a:r>
              <a:rPr lang="en-US" sz="2735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•Secure file transfer protocol using SSL/TLS.</a:t>
            </a:r>
          </a:p>
          <a:p>
            <a:pPr algn="l">
              <a:lnSpc>
                <a:spcPts val="4249"/>
              </a:lnSpc>
            </a:pPr>
            <a:endParaRPr lang="en-US" sz="2735" spc="82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249"/>
              </a:lnSpc>
            </a:pPr>
            <a:r>
              <a:rPr lang="en-US" sz="3035" b="1" u="sng" spc="9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Implementation</a:t>
            </a:r>
          </a:p>
          <a:p>
            <a:pPr algn="l">
              <a:lnSpc>
                <a:spcPts val="3829"/>
              </a:lnSpc>
            </a:pPr>
            <a:r>
              <a:rPr lang="en-US" sz="2735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•Flask for backend logic.</a:t>
            </a:r>
          </a:p>
          <a:p>
            <a:pPr algn="l">
              <a:lnSpc>
                <a:spcPts val="3829"/>
              </a:lnSpc>
            </a:pPr>
            <a:r>
              <a:rPr lang="en-US" sz="2735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•SQLite for database management.</a:t>
            </a:r>
          </a:p>
          <a:p>
            <a:pPr algn="l">
              <a:lnSpc>
                <a:spcPts val="4249"/>
              </a:lnSpc>
            </a:pPr>
            <a:endParaRPr lang="en-US" sz="2735" spc="82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249"/>
              </a:lnSpc>
            </a:pPr>
            <a:r>
              <a:rPr lang="en-US" sz="3035" b="1" u="sng" spc="9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Testing</a:t>
            </a:r>
          </a:p>
          <a:p>
            <a:pPr algn="l">
              <a:lnSpc>
                <a:spcPts val="3829"/>
              </a:lnSpc>
            </a:pPr>
            <a:r>
              <a:rPr lang="en-US" sz="2735" spc="8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•End-to-end testing for functionality, performance, and security.</a:t>
            </a:r>
          </a:p>
          <a:p>
            <a:pPr algn="l">
              <a:lnSpc>
                <a:spcPts val="3829"/>
              </a:lnSpc>
            </a:pPr>
            <a:endParaRPr lang="en-US" sz="2735" spc="82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401</Words>
  <Application>Microsoft Office PowerPoint</Application>
  <PresentationFormat>Custom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Intro</vt:lpstr>
      <vt:lpstr>Arial</vt:lpstr>
      <vt:lpstr>Calibri</vt:lpstr>
      <vt:lpstr>Roboto Mono Bold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File Sharing</dc:title>
  <dc:creator>Mujtaba Zaidi</dc:creator>
  <cp:lastModifiedBy>Mujtaba Zaidi</cp:lastModifiedBy>
  <cp:revision>2</cp:revision>
  <dcterms:created xsi:type="dcterms:W3CDTF">2006-08-16T00:00:00Z</dcterms:created>
  <dcterms:modified xsi:type="dcterms:W3CDTF">2024-11-20T05:24:49Z</dcterms:modified>
  <dc:identifier>DAGW_Hyw724</dc:identifier>
</cp:coreProperties>
</file>